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Ligh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j0p8scoD4MlZ9JsiTD3W+XW4jB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regular.fntdata"/><Relationship Id="rId22" Type="http://schemas.openxmlformats.org/officeDocument/2006/relationships/font" Target="fonts/MontserratExtraLight-italic.fntdata"/><Relationship Id="rId21" Type="http://schemas.openxmlformats.org/officeDocument/2006/relationships/font" Target="fonts/MontserratExtraLigh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585b2d30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39585b2d30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9585b2d3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9585b2d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7" name="Google Shape;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Jose Antonio Ruiz Heredia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Hector Carlos Flores Reynoso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Alvaro Honrubia</a:t>
            </a:r>
            <a:endParaRPr sz="1200"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Reg challenge</a:t>
            </a:r>
            <a:endParaRPr b="0" sz="2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9585b2d30_4_62"/>
          <p:cNvSpPr txBox="1"/>
          <p:nvPr/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PROBLEM</a:t>
            </a:r>
            <a:endParaRPr b="0" i="0" sz="24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g339585b2d30_4_62"/>
          <p:cNvCxnSpPr/>
          <p:nvPr/>
        </p:nvCxnSpPr>
        <p:spPr>
          <a:xfrm>
            <a:off x="1026200" y="414022"/>
            <a:ext cx="2354700" cy="1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68" name="Google Shape;168;g339585b2d30_4_62"/>
          <p:cNvSpPr txBox="1"/>
          <p:nvPr/>
        </p:nvSpPr>
        <p:spPr>
          <a:xfrm>
            <a:off x="3538497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Scope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g339585b2d30_4_62"/>
          <p:cNvSpPr txBox="1"/>
          <p:nvPr/>
        </p:nvSpPr>
        <p:spPr>
          <a:xfrm>
            <a:off x="3310500" y="27670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Refine the</a:t>
            </a: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Forward-Feed Neural Network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optimize its parameters using regularization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techniques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39585b2d30_4_62"/>
          <p:cNvSpPr txBox="1"/>
          <p:nvPr/>
        </p:nvSpPr>
        <p:spPr>
          <a:xfrm>
            <a:off x="6180953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Observations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g339585b2d30_4_62"/>
          <p:cNvSpPr txBox="1"/>
          <p:nvPr/>
        </p:nvSpPr>
        <p:spPr>
          <a:xfrm>
            <a:off x="5952950" y="2767075"/>
            <a:ext cx="259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are compared using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such a mean accuracy, recall and precision.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339585b2d30_4_62"/>
          <p:cNvSpPr txBox="1"/>
          <p:nvPr/>
        </p:nvSpPr>
        <p:spPr>
          <a:xfrm>
            <a:off x="896047" y="20821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g339585b2d30_4_62"/>
          <p:cNvSpPr txBox="1"/>
          <p:nvPr/>
        </p:nvSpPr>
        <p:spPr>
          <a:xfrm>
            <a:off x="671050" y="27670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Given a set of images (224px, 224px)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classifier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is able to detect the vehicle type.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g339585b2d30_4_62"/>
          <p:cNvCxnSpPr/>
          <p:nvPr/>
        </p:nvCxnSpPr>
        <p:spPr>
          <a:xfrm>
            <a:off x="4436097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75" name="Google Shape;175;g339585b2d30_4_62"/>
          <p:cNvCxnSpPr/>
          <p:nvPr/>
        </p:nvCxnSpPr>
        <p:spPr>
          <a:xfrm>
            <a:off x="70785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76" name="Google Shape;176;g339585b2d30_4_62"/>
          <p:cNvCxnSpPr/>
          <p:nvPr/>
        </p:nvCxnSpPr>
        <p:spPr>
          <a:xfrm>
            <a:off x="1793650" y="27030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77" name="Google Shape;177;g339585b2d30_4_62"/>
          <p:cNvSpPr/>
          <p:nvPr/>
        </p:nvSpPr>
        <p:spPr>
          <a:xfrm>
            <a:off x="1587250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9585b2d30_4_62"/>
          <p:cNvSpPr/>
          <p:nvPr/>
        </p:nvSpPr>
        <p:spPr>
          <a:xfrm>
            <a:off x="4229697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9585b2d30_4_62"/>
          <p:cNvSpPr/>
          <p:nvPr/>
        </p:nvSpPr>
        <p:spPr>
          <a:xfrm>
            <a:off x="6872150" y="12775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39585b2d30_4_62"/>
          <p:cNvSpPr/>
          <p:nvPr/>
        </p:nvSpPr>
        <p:spPr>
          <a:xfrm>
            <a:off x="7002502" y="14148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39585b2d30_4_62"/>
          <p:cNvGrpSpPr/>
          <p:nvPr/>
        </p:nvGrpSpPr>
        <p:grpSpPr>
          <a:xfrm>
            <a:off x="4408938" y="1407907"/>
            <a:ext cx="326106" cy="423908"/>
            <a:chOff x="3990517" y="3354173"/>
            <a:chExt cx="279559" cy="363402"/>
          </a:xfrm>
        </p:grpSpPr>
        <p:sp>
          <p:nvSpPr>
            <p:cNvPr id="182" name="Google Shape;182;g339585b2d30_4_62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39585b2d30_4_62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39585b2d30_4_62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g339585b2d30_4_62"/>
          <p:cNvGrpSpPr/>
          <p:nvPr/>
        </p:nvGrpSpPr>
        <p:grpSpPr>
          <a:xfrm>
            <a:off x="1708217" y="1406360"/>
            <a:ext cx="442673" cy="426992"/>
            <a:chOff x="1284212" y="1963766"/>
            <a:chExt cx="379489" cy="366046"/>
          </a:xfrm>
        </p:grpSpPr>
        <p:sp>
          <p:nvSpPr>
            <p:cNvPr id="186" name="Google Shape;186;g339585b2d30_4_62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39585b2d30_4_62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585b2d30_4_0"/>
          <p:cNvSpPr txBox="1"/>
          <p:nvPr>
            <p:ph type="title"/>
          </p:nvPr>
        </p:nvSpPr>
        <p:spPr>
          <a:xfrm>
            <a:off x="938500" y="445025"/>
            <a:ext cx="4702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2"/>
                </a:solidFill>
              </a:rPr>
              <a:t>THE PROCESS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193" name="Google Shape;193;g339585b2d30_4_0"/>
          <p:cNvCxnSpPr/>
          <p:nvPr/>
        </p:nvCxnSpPr>
        <p:spPr>
          <a:xfrm>
            <a:off x="419725" y="4194875"/>
            <a:ext cx="7923900" cy="1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339585b2d30_4_0"/>
          <p:cNvSpPr/>
          <p:nvPr/>
        </p:nvSpPr>
        <p:spPr>
          <a:xfrm>
            <a:off x="1099225" y="40769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39585b2d30_4_0"/>
          <p:cNvSpPr/>
          <p:nvPr/>
        </p:nvSpPr>
        <p:spPr>
          <a:xfrm>
            <a:off x="3147190" y="40769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39585b2d30_4_0"/>
          <p:cNvSpPr/>
          <p:nvPr/>
        </p:nvSpPr>
        <p:spPr>
          <a:xfrm>
            <a:off x="5345082" y="40769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39585b2d30_4_0"/>
          <p:cNvSpPr/>
          <p:nvPr/>
        </p:nvSpPr>
        <p:spPr>
          <a:xfrm>
            <a:off x="7468010" y="40769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339585b2d30_4_0"/>
          <p:cNvCxnSpPr/>
          <p:nvPr/>
        </p:nvCxnSpPr>
        <p:spPr>
          <a:xfrm>
            <a:off x="1026200" y="414022"/>
            <a:ext cx="22914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99" name="Google Shape;199;g339585b2d30_4_0"/>
          <p:cNvSpPr txBox="1"/>
          <p:nvPr>
            <p:ph idx="4294967295" type="title"/>
          </p:nvPr>
        </p:nvSpPr>
        <p:spPr>
          <a:xfrm>
            <a:off x="444927" y="44637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200" name="Google Shape;200;g339585b2d30_4_0"/>
          <p:cNvSpPr txBox="1"/>
          <p:nvPr>
            <p:ph idx="4294967295" type="title"/>
          </p:nvPr>
        </p:nvSpPr>
        <p:spPr>
          <a:xfrm>
            <a:off x="2492912" y="44637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g339585b2d30_4_0"/>
          <p:cNvSpPr txBox="1"/>
          <p:nvPr>
            <p:ph idx="4294967295" type="title"/>
          </p:nvPr>
        </p:nvSpPr>
        <p:spPr>
          <a:xfrm>
            <a:off x="4690787" y="44637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" name="Google Shape;202;g339585b2d30_4_0"/>
          <p:cNvSpPr txBox="1"/>
          <p:nvPr>
            <p:ph idx="4294967295" type="title"/>
          </p:nvPr>
        </p:nvSpPr>
        <p:spPr>
          <a:xfrm>
            <a:off x="6813712" y="44637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" name="Google Shape;203;g339585b2d30_4_0"/>
          <p:cNvSpPr txBox="1"/>
          <p:nvPr/>
        </p:nvSpPr>
        <p:spPr>
          <a:xfrm>
            <a:off x="593425" y="3449575"/>
            <a:ext cx="123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Model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39585b2d30_4_0"/>
          <p:cNvSpPr txBox="1"/>
          <p:nvPr/>
        </p:nvSpPr>
        <p:spPr>
          <a:xfrm>
            <a:off x="2264450" y="2880438"/>
            <a:ext cx="2291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Normalization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39585b2d30_4_0"/>
          <p:cNvSpPr txBox="1"/>
          <p:nvPr>
            <p:ph idx="3" type="subTitle"/>
          </p:nvPr>
        </p:nvSpPr>
        <p:spPr>
          <a:xfrm>
            <a:off x="4636325" y="2880450"/>
            <a:ext cx="1943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Regularization</a:t>
            </a:r>
            <a:endParaRPr b="1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Lasso (L1)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Ridge (L2)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i="1" sz="1000"/>
          </a:p>
        </p:txBody>
      </p:sp>
      <p:sp>
        <p:nvSpPr>
          <p:cNvPr id="206" name="Google Shape;206;g339585b2d30_4_0"/>
          <p:cNvSpPr txBox="1"/>
          <p:nvPr/>
        </p:nvSpPr>
        <p:spPr>
          <a:xfrm>
            <a:off x="6771475" y="2901975"/>
            <a:ext cx="2291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Dropout Range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0.1 - 0.6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339585b2d3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000" y="408850"/>
            <a:ext cx="3045650" cy="177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339585b2d30_4_0"/>
          <p:cNvCxnSpPr/>
          <p:nvPr/>
        </p:nvCxnSpPr>
        <p:spPr>
          <a:xfrm flipH="1" rot="10800000">
            <a:off x="639325" y="2721438"/>
            <a:ext cx="76125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09" name="Google Shape;209;g339585b2d30_4_0"/>
          <p:cNvSpPr txBox="1"/>
          <p:nvPr/>
        </p:nvSpPr>
        <p:spPr>
          <a:xfrm>
            <a:off x="2779075" y="2341375"/>
            <a:ext cx="3205200" cy="26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Different Epochs </a:t>
            </a: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(60-100)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idx="4" type="title"/>
          </p:nvPr>
        </p:nvSpPr>
        <p:spPr>
          <a:xfrm>
            <a:off x="938500" y="445025"/>
            <a:ext cx="462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Architectures</a:t>
            </a:r>
            <a:endParaRPr/>
          </a:p>
        </p:txBody>
      </p:sp>
      <p:cxnSp>
        <p:nvCxnSpPr>
          <p:cNvPr id="215" name="Google Shape;215;p8"/>
          <p:cNvCxnSpPr/>
          <p:nvPr/>
        </p:nvCxnSpPr>
        <p:spPr>
          <a:xfrm>
            <a:off x="1026200" y="414022"/>
            <a:ext cx="32586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16" name="Google Shape;216;p8"/>
          <p:cNvSpPr txBox="1"/>
          <p:nvPr/>
        </p:nvSpPr>
        <p:spPr>
          <a:xfrm>
            <a:off x="52075" y="2762225"/>
            <a:ext cx="8027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Batch normalization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 tested both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with better results achieved when applied before activation.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L1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L2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were tested with and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without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bias_regularizer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activity_regularizer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The default configuration obtained the best performance.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 applied across different layers, with the optimal variation found to be a gradual decrease of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0.4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0.3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0.2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0.1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00" y="567200"/>
            <a:ext cx="8607809" cy="2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25" y="1166325"/>
            <a:ext cx="5936875" cy="36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>
            <p:ph type="title"/>
          </p:nvPr>
        </p:nvSpPr>
        <p:spPr>
          <a:xfrm>
            <a:off x="9385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224" name="Google Shape;224;p18"/>
          <p:cNvSpPr txBox="1"/>
          <p:nvPr>
            <p:ph idx="4294967295" type="body"/>
          </p:nvPr>
        </p:nvSpPr>
        <p:spPr>
          <a:xfrm>
            <a:off x="6885256" y="3732775"/>
            <a:ext cx="1229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Accuracy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6745401" y="3844142"/>
            <a:ext cx="140100" cy="128700"/>
          </a:xfrm>
          <a:prstGeom prst="ellipse">
            <a:avLst/>
          </a:prstGeom>
          <a:solidFill>
            <a:srgbClr val="F5C2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8"/>
          <p:cNvSpPr txBox="1"/>
          <p:nvPr>
            <p:ph idx="4294967295" type="body"/>
          </p:nvPr>
        </p:nvSpPr>
        <p:spPr>
          <a:xfrm>
            <a:off x="6885249" y="3998905"/>
            <a:ext cx="670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Recall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6745401" y="4111022"/>
            <a:ext cx="140100" cy="128700"/>
          </a:xfrm>
          <a:prstGeom prst="ellipse">
            <a:avLst/>
          </a:prstGeom>
          <a:solidFill>
            <a:srgbClr val="65A8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18"/>
          <p:cNvCxnSpPr/>
          <p:nvPr/>
        </p:nvCxnSpPr>
        <p:spPr>
          <a:xfrm flipH="1" rot="10800000">
            <a:off x="10262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9" name="Google Shape;229;p18"/>
          <p:cNvSpPr txBox="1"/>
          <p:nvPr>
            <p:ph idx="4294967295" type="body"/>
          </p:nvPr>
        </p:nvSpPr>
        <p:spPr>
          <a:xfrm>
            <a:off x="6885255" y="4272201"/>
            <a:ext cx="984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Precision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6745401" y="4406243"/>
            <a:ext cx="140100" cy="128700"/>
          </a:xfrm>
          <a:prstGeom prst="ellipse">
            <a:avLst/>
          </a:prstGeom>
          <a:solidFill>
            <a:srgbClr val="D516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8"/>
          <p:cNvCxnSpPr/>
          <p:nvPr/>
        </p:nvCxnSpPr>
        <p:spPr>
          <a:xfrm flipH="1">
            <a:off x="5638800" y="1206750"/>
            <a:ext cx="1062900" cy="774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p18"/>
          <p:cNvSpPr txBox="1"/>
          <p:nvPr/>
        </p:nvSpPr>
        <p:spPr>
          <a:xfrm>
            <a:off x="6814496" y="971925"/>
            <a:ext cx="2007600" cy="4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5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b="0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5225650" y="2029600"/>
            <a:ext cx="712800" cy="224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6650825" y="1444400"/>
            <a:ext cx="2317200" cy="1377600"/>
          </a:xfrm>
          <a:prstGeom prst="roundRect">
            <a:avLst>
              <a:gd fmla="val 16667" name="adj"/>
            </a:avLst>
          </a:prstGeom>
          <a:solidFill>
            <a:srgbClr val="FFAB40">
              <a:alpha val="398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6536075" y="1559900"/>
            <a:ext cx="2364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Normalize 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activation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(L2)</a:t>
            </a: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Regularization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Dropout (0.4 - 0.3 - 0.2 - 0.1)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5046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BEST MODEL</a:t>
            </a:r>
            <a:endParaRPr/>
          </a:p>
        </p:txBody>
      </p:sp>
      <p:cxnSp>
        <p:nvCxnSpPr>
          <p:cNvPr id="241" name="Google Shape;241;p28"/>
          <p:cNvCxnSpPr/>
          <p:nvPr/>
        </p:nvCxnSpPr>
        <p:spPr>
          <a:xfrm flipH="1" rot="10800000">
            <a:off x="5923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42" name="Google Shape;242;p28"/>
          <p:cNvSpPr txBox="1"/>
          <p:nvPr/>
        </p:nvSpPr>
        <p:spPr>
          <a:xfrm>
            <a:off x="453775" y="1017325"/>
            <a:ext cx="3705000" cy="3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Mean Accuracy:</a:t>
            </a:r>
            <a:r>
              <a:rPr b="1" lang="en">
                <a:solidFill>
                  <a:srgbClr val="FFFFFF"/>
                </a:solidFill>
              </a:rPr>
              <a:t> 65.388%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Mean Recall:</a:t>
            </a:r>
            <a:r>
              <a:rPr b="1" lang="en">
                <a:solidFill>
                  <a:srgbClr val="FFFFFF"/>
                </a:solidFill>
              </a:rPr>
              <a:t> 55.578%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Mean Precision: </a:t>
            </a:r>
            <a:r>
              <a:rPr b="1" lang="en">
                <a:solidFill>
                  <a:srgbClr val="FFFFFF"/>
                </a:solidFill>
              </a:rPr>
              <a:t>57.930%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Cargo plane</a:t>
            </a:r>
            <a:r>
              <a:rPr b="1" lang="en" sz="750">
                <a:solidFill>
                  <a:srgbClr val="FFFFFF"/>
                </a:solidFill>
              </a:rPr>
              <a:t>: </a:t>
            </a:r>
            <a:r>
              <a:rPr b="1" lang="en" sz="650">
                <a:solidFill>
                  <a:srgbClr val="FFFFFF"/>
                </a:solidFill>
              </a:rPr>
              <a:t>Recall: 73.529% Precision: 86.207% Specificity: 99.614% Dice: 79.365%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Helicopter</a:t>
            </a:r>
            <a:r>
              <a:rPr b="1" lang="en" sz="750">
                <a:solidFill>
                  <a:srgbClr val="FFFFFF"/>
                </a:solidFill>
              </a:rPr>
              <a:t>:</a:t>
            </a:r>
            <a:r>
              <a:rPr b="1" lang="en" sz="650">
                <a:solidFill>
                  <a:srgbClr val="FFFFFF"/>
                </a:solidFill>
              </a:rPr>
              <a:t> Recall: 0.000% Precision: 0.000% Specificity: 99.953% Dice: 0.000%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Small car</a:t>
            </a:r>
            <a:r>
              <a:rPr b="1" lang="en" sz="750">
                <a:solidFill>
                  <a:srgbClr val="FFFFFF"/>
                </a:solidFill>
              </a:rPr>
              <a:t>:</a:t>
            </a:r>
            <a:r>
              <a:rPr b="1" lang="en" sz="650">
                <a:solidFill>
                  <a:srgbClr val="FFFFFF"/>
                </a:solidFill>
              </a:rPr>
              <a:t> Recall: 88.095% Precision: 74.148% Specificity: 92.491% Dice: 80.522%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Bus</a:t>
            </a:r>
            <a:r>
              <a:rPr b="1" lang="en" sz="750">
                <a:solidFill>
                  <a:srgbClr val="FFFFFF"/>
                </a:solidFill>
              </a:rPr>
              <a:t>: Recall: </a:t>
            </a:r>
            <a:r>
              <a:rPr b="1" lang="en" sz="650">
                <a:solidFill>
                  <a:srgbClr val="FFFFFF"/>
                </a:solidFill>
              </a:rPr>
              <a:t>57.534% Precision: 53.165% Specificity: 94.216% Dice: 55.263%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Truck</a:t>
            </a:r>
            <a:r>
              <a:rPr b="1" lang="en" sz="750">
                <a:solidFill>
                  <a:srgbClr val="FFFFFF"/>
                </a:solidFill>
              </a:rPr>
              <a:t>: Recall: </a:t>
            </a:r>
            <a:r>
              <a:rPr b="1" lang="en" sz="650">
                <a:solidFill>
                  <a:srgbClr val="FFFFFF"/>
                </a:solidFill>
              </a:rPr>
              <a:t>20.755% Precision: 35.948% Specificity: 94.768% Dice: 26.316%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Motorboat</a:t>
            </a:r>
            <a:r>
              <a:rPr b="1" lang="en" sz="750">
                <a:solidFill>
                  <a:srgbClr val="FFFFFF"/>
                </a:solidFill>
              </a:rPr>
              <a:t>: Recall:</a:t>
            </a:r>
            <a:r>
              <a:rPr b="1" lang="en" sz="650">
                <a:solidFill>
                  <a:srgbClr val="FFFFFF"/>
                </a:solidFill>
              </a:rPr>
              <a:t> 49.438% Precision: 57.895% Specificity: 98.438% Dice: 53.333%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Fishing vessel</a:t>
            </a:r>
            <a:r>
              <a:rPr b="1" lang="en" sz="750">
                <a:solidFill>
                  <a:srgbClr val="FFFFFF"/>
                </a:solidFill>
              </a:rPr>
              <a:t>:</a:t>
            </a:r>
            <a:r>
              <a:rPr b="1" lang="en" sz="650">
                <a:solidFill>
                  <a:srgbClr val="FFFFFF"/>
                </a:solidFill>
              </a:rPr>
              <a:t> Recall: 59.740% Precision: 65.714% Specificity: 98.836% Dice: 62.585%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Dump truck</a:t>
            </a:r>
            <a:r>
              <a:rPr b="1" lang="en" sz="750">
                <a:solidFill>
                  <a:srgbClr val="FFFFFF"/>
                </a:solidFill>
              </a:rPr>
              <a:t>: </a:t>
            </a:r>
            <a:r>
              <a:rPr b="1" lang="en" sz="650">
                <a:solidFill>
                  <a:srgbClr val="FFFFFF"/>
                </a:solidFill>
              </a:rPr>
              <a:t>Recall: 57.265% Precision: 58.772% Specificity: 97.674% Dice: 58.009%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Excavator</a:t>
            </a:r>
            <a:r>
              <a:rPr b="1" lang="en" sz="750">
                <a:solidFill>
                  <a:srgbClr val="FFFFFF"/>
                </a:solidFill>
              </a:rPr>
              <a:t>: </a:t>
            </a:r>
            <a:r>
              <a:rPr b="1" lang="en" sz="650">
                <a:solidFill>
                  <a:srgbClr val="FFFFFF"/>
                </a:solidFill>
              </a:rPr>
              <a:t>Recall: 65.385% Precision: 61.446% Specificity: 98.447% Dice: 63.354%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Building</a:t>
            </a:r>
            <a:r>
              <a:rPr b="1" lang="en" sz="750">
                <a:solidFill>
                  <a:srgbClr val="FFFFFF"/>
                </a:solidFill>
              </a:rPr>
              <a:t>:</a:t>
            </a:r>
            <a:r>
              <a:rPr b="1" lang="en" sz="650">
                <a:solidFill>
                  <a:srgbClr val="FFFFFF"/>
                </a:solidFill>
              </a:rPr>
              <a:t> Recall: 84.476% Precision: 72.491% Specificity: 90.317% Dice: 78.026%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Storage tank</a:t>
            </a:r>
            <a:r>
              <a:rPr b="1" lang="en" sz="750">
                <a:solidFill>
                  <a:srgbClr val="FFFFFF"/>
                </a:solidFill>
              </a:rPr>
              <a:t>: </a:t>
            </a:r>
            <a:r>
              <a:rPr b="1" lang="en" sz="650">
                <a:solidFill>
                  <a:srgbClr val="FFFFFF"/>
                </a:solidFill>
              </a:rPr>
              <a:t>Recall: 50.327% Precision: 71.963% Specificity: 98.489% Dice: 59.231%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rgbClr val="FFFFFF"/>
                </a:solidFill>
              </a:rPr>
              <a:t>Shipping container</a:t>
            </a:r>
            <a:r>
              <a:rPr b="1" lang="en" sz="750">
                <a:solidFill>
                  <a:srgbClr val="FFFFFF"/>
                </a:solidFill>
              </a:rPr>
              <a:t>: </a:t>
            </a:r>
            <a:r>
              <a:rPr b="1" lang="en" sz="650">
                <a:solidFill>
                  <a:srgbClr val="FFFFFF"/>
                </a:solidFill>
              </a:rPr>
              <a:t>Recall: 60.390% Precision: 57.407% Specificity: 96.522% Dice: 58.861%</a:t>
            </a:r>
            <a:endParaRPr b="1" sz="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FFFFFF"/>
              </a:solidFill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700" y="826288"/>
            <a:ext cx="4417854" cy="385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4" type="title"/>
          </p:nvPr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249" name="Google Shape;249;p24"/>
          <p:cNvCxnSpPr/>
          <p:nvPr/>
        </p:nvCxnSpPr>
        <p:spPr>
          <a:xfrm>
            <a:off x="1026200" y="414022"/>
            <a:ext cx="22101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50" name="Google Shape;250;p24"/>
          <p:cNvSpPr txBox="1"/>
          <p:nvPr>
            <p:ph type="title"/>
          </p:nvPr>
        </p:nvSpPr>
        <p:spPr>
          <a:xfrm>
            <a:off x="4700550" y="1513750"/>
            <a:ext cx="3699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Decremental over incremental changes</a:t>
            </a:r>
            <a:endParaRPr/>
          </a:p>
        </p:txBody>
      </p:sp>
      <p:sp>
        <p:nvSpPr>
          <p:cNvPr id="251" name="Google Shape;251;p24"/>
          <p:cNvSpPr txBox="1"/>
          <p:nvPr>
            <p:ph idx="1" type="subTitle"/>
          </p:nvPr>
        </p:nvSpPr>
        <p:spPr>
          <a:xfrm>
            <a:off x="4700550" y="2019975"/>
            <a:ext cx="35529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Steady layers always are outperformed by </a:t>
            </a:r>
            <a:r>
              <a:rPr b="1" lang="en"/>
              <a:t>decrease hyperparameters</a:t>
            </a:r>
            <a:r>
              <a:rPr lang="en"/>
              <a:t> in layers</a:t>
            </a:r>
            <a:endParaRPr/>
          </a:p>
        </p:txBody>
      </p:sp>
      <p:sp>
        <p:nvSpPr>
          <p:cNvPr id="252" name="Google Shape;252;p24"/>
          <p:cNvSpPr txBox="1"/>
          <p:nvPr>
            <p:ph idx="5" type="title"/>
          </p:nvPr>
        </p:nvSpPr>
        <p:spPr>
          <a:xfrm>
            <a:off x="1057155" y="1285150"/>
            <a:ext cx="3218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Epochs iteration</a:t>
            </a:r>
            <a:endParaRPr/>
          </a:p>
        </p:txBody>
      </p:sp>
      <p:sp>
        <p:nvSpPr>
          <p:cNvPr id="253" name="Google Shape;253;p24"/>
          <p:cNvSpPr txBox="1"/>
          <p:nvPr>
            <p:ph idx="6" type="subTitle"/>
          </p:nvPr>
        </p:nvSpPr>
        <p:spPr>
          <a:xfrm>
            <a:off x="1057150" y="1791375"/>
            <a:ext cx="32184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trying different regularization </a:t>
            </a:r>
            <a:r>
              <a:rPr lang="en"/>
              <a:t>techniques</a:t>
            </a:r>
            <a:r>
              <a:rPr lang="en"/>
              <a:t> is better to have a </a:t>
            </a:r>
            <a:r>
              <a:rPr b="1" lang="en"/>
              <a:t>high number of epochs</a:t>
            </a:r>
            <a:r>
              <a:rPr lang="en"/>
              <a:t> and do early stops</a:t>
            </a:r>
            <a:endParaRPr/>
          </a:p>
        </p:txBody>
      </p:sp>
      <p:sp>
        <p:nvSpPr>
          <p:cNvPr id="254" name="Google Shape;254;p24"/>
          <p:cNvSpPr txBox="1"/>
          <p:nvPr>
            <p:ph idx="14" type="title"/>
          </p:nvPr>
        </p:nvSpPr>
        <p:spPr>
          <a:xfrm>
            <a:off x="1058400" y="3501650"/>
            <a:ext cx="7027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Testing incremental changes </a:t>
            </a:r>
            <a:endParaRPr/>
          </a:p>
        </p:txBody>
      </p:sp>
      <p:sp>
        <p:nvSpPr>
          <p:cNvPr id="255" name="Google Shape;255;p24"/>
          <p:cNvSpPr txBox="1"/>
          <p:nvPr>
            <p:ph idx="15" type="subTitle"/>
          </p:nvPr>
        </p:nvSpPr>
        <p:spPr>
          <a:xfrm>
            <a:off x="1627650" y="4105575"/>
            <a:ext cx="58887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 </a:t>
            </a:r>
            <a:r>
              <a:rPr b="1" lang="en"/>
              <a:t>isolated features</a:t>
            </a:r>
            <a:r>
              <a:rPr lang="en"/>
              <a:t> is better than randomizing the approach of different configurations</a:t>
            </a:r>
            <a:endParaRPr/>
          </a:p>
        </p:txBody>
      </p:sp>
      <p:cxnSp>
        <p:nvCxnSpPr>
          <p:cNvPr id="256" name="Google Shape;256;p24"/>
          <p:cNvCxnSpPr/>
          <p:nvPr/>
        </p:nvCxnSpPr>
        <p:spPr>
          <a:xfrm>
            <a:off x="1218450" y="3327396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